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02/09/2015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02/09/2015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02/09/2015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02/09/2015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02/09/2015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02/09/2015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02/09/2015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02/09/2015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02/09/2015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02/09/2015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02/09/2015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02/09/2015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4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2.jpg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Matemáticas</a:t>
            </a:r>
            <a:endParaRPr lang="es-MX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Fórmula de la derivada del producto de funciones</a:t>
            </a:r>
            <a:endParaRPr lang="es-MX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Antonio López Jottar</a:t>
            </a:r>
            <a: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Julio – Diciembre 2015</a:t>
            </a:r>
            <a:endParaRPr lang="es-MX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Por lo que finalmente se obtiene </a:t>
            </a:r>
            <a:r>
              <a:rPr lang="es-MX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MX" sz="3600" b="1" dirty="0">
                <a:latin typeface="Arial" panose="020B0604020202020204" pitchFamily="34" charset="0"/>
                <a:cs typeface="Arial" panose="020B0604020202020204" pitchFamily="34" charset="0"/>
              </a:rPr>
              <a:t>fórmula para derivar el producto de funciones</a:t>
            </a:r>
            <a:r>
              <a:rPr lang="es-MX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0302484"/>
              </p:ext>
            </p:extLst>
          </p:nvPr>
        </p:nvGraphicFramePr>
        <p:xfrm>
          <a:off x="964952" y="3429000"/>
          <a:ext cx="7214095" cy="2016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cuación" r:id="rId4" imgW="1244520" imgH="393480" progId="Equation.3">
                  <p:embed/>
                </p:oleObj>
              </mc:Choice>
              <mc:Fallback>
                <p:oleObj name="Ecuación" r:id="rId4" imgW="12445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4952" y="3429000"/>
                        <a:ext cx="7214095" cy="20162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0586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291264" cy="507342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MX" sz="4000" b="1" dirty="0" smtClean="0"/>
          </a:p>
          <a:p>
            <a:pPr marL="0" indent="0">
              <a:buNone/>
            </a:pPr>
            <a:r>
              <a:rPr lang="es-MX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Bibliografía</a:t>
            </a:r>
            <a:endParaRPr lang="es-MX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MX" sz="2800" b="1" dirty="0">
                <a:latin typeface="Arial" panose="020B0604020202020204" pitchFamily="34" charset="0"/>
                <a:cs typeface="Arial" panose="020B0604020202020204" pitchFamily="34" charset="0"/>
              </a:rPr>
              <a:t>Granville, W. A. Cálculo Diferencial e Integral, Ed. Limusa. México 2009</a:t>
            </a:r>
          </a:p>
          <a:p>
            <a:pPr marL="0" indent="0">
              <a:buNone/>
            </a:pPr>
            <a:r>
              <a:rPr lang="es-MX" sz="2800" b="1" dirty="0">
                <a:latin typeface="Arial" panose="020B0604020202020204" pitchFamily="34" charset="0"/>
                <a:cs typeface="Arial" panose="020B0604020202020204" pitchFamily="34" charset="0"/>
              </a:rPr>
              <a:t>Stewart, J. Cálculo Diferencial e Integral. Ed. Thomson. México 1999</a:t>
            </a:r>
          </a:p>
        </p:txBody>
      </p:sp>
    </p:spTree>
    <p:extLst>
      <p:ext uri="{BB962C8B-B14F-4D97-AF65-F5344CB8AC3E}">
        <p14:creationId xmlns:p14="http://schemas.microsoft.com/office/powerpoint/2010/main" val="75615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19256" cy="936104"/>
          </a:xfrm>
        </p:spPr>
        <p:txBody>
          <a:bodyPr>
            <a:normAutofit fontScale="90000"/>
          </a:bodyPr>
          <a:lstStyle/>
          <a:p>
            <a:r>
              <a:rPr lang="fr-F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fr-FR" sz="4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sz="31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</a:t>
            </a:r>
            <a:r>
              <a:rPr lang="fr-FR" sz="31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órmula</a:t>
            </a:r>
            <a:r>
              <a:rPr lang="fr-FR" sz="31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31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 la derivada </a:t>
            </a:r>
            <a:r>
              <a:rPr lang="fr-FR" sz="31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del producto de </a:t>
            </a:r>
            <a:r>
              <a:rPr lang="fr-FR" sz="31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funciones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104455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90000"/>
              </a:lnSpc>
              <a:buNone/>
            </a:pPr>
            <a:endParaRPr lang="fr-FR" sz="5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fr-FR" sz="111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Abstract:</a:t>
            </a:r>
          </a:p>
          <a:p>
            <a:pPr marL="0" indent="0" algn="ctr">
              <a:lnSpc>
                <a:spcPct val="90000"/>
              </a:lnSpc>
              <a:buNone/>
            </a:pPr>
            <a:endParaRPr lang="fr-FR" sz="5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endParaRPr lang="fr-FR" sz="5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70000"/>
              </a:lnSpc>
              <a:buNone/>
            </a:pPr>
            <a:r>
              <a:rPr lang="en-US" sz="11200" dirty="0" smtClean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Formula </a:t>
            </a:r>
            <a:r>
              <a:rPr lang="en-US" sz="11200" dirty="0">
                <a:solidFill>
                  <a:prstClr val="black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to derive the product of functions</a:t>
            </a:r>
            <a:endParaRPr lang="fr-FR" sz="1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70000"/>
              </a:lnSpc>
              <a:buNone/>
            </a:pPr>
            <a:r>
              <a:rPr lang="en-US" sz="11200" dirty="0">
                <a:latin typeface="Arial" panose="020B0604020202020204" pitchFamily="34" charset="0"/>
                <a:cs typeface="Arial" panose="020B0604020202020204" pitchFamily="34" charset="0"/>
              </a:rPr>
              <a:t>Demonstration of the formula for the derivative of the product of  functions, through the definition of the derivative</a:t>
            </a:r>
            <a:endParaRPr lang="fr-FR" sz="1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buNone/>
            </a:pPr>
            <a:endParaRPr lang="fr-FR" sz="5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endParaRPr lang="es-MX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412776"/>
            <a:ext cx="8147248" cy="2146250"/>
          </a:xfrm>
        </p:spPr>
        <p:txBody>
          <a:bodyPr>
            <a:normAutofit/>
          </a:bodyPr>
          <a:lstStyle/>
          <a:p>
            <a:r>
              <a:rPr lang="es-MX" sz="3600" b="1" dirty="0">
                <a:latin typeface="Arial" panose="020B0604020202020204" pitchFamily="34" charset="0"/>
                <a:cs typeface="Arial" panose="020B0604020202020204" pitchFamily="34" charset="0"/>
              </a:rPr>
              <a:t>DEMOSTRACIÓN DE LA FÓRMULA DE LA DERIVADA DEL </a:t>
            </a:r>
            <a:r>
              <a:rPr lang="es-MX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PRODUCTO DE FUNCIONES</a:t>
            </a:r>
            <a:r>
              <a:rPr lang="es-MX" b="1" dirty="0">
                <a:solidFill>
                  <a:schemeClr val="bg1"/>
                </a:solidFill>
              </a:rPr>
              <a:t>.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491880" y="4149080"/>
            <a:ext cx="5410944" cy="136815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s-MX" b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TRAVÉS DE  LA DEFINICIÓN DE DERIVADA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pPr algn="l"/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DEFINICIÓN DE LA DERIVADA: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graphicFrame>
        <p:nvGraphicFramePr>
          <p:cNvPr id="4" name="Marcador de contenid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16114"/>
              </p:ext>
            </p:extLst>
          </p:nvPr>
        </p:nvGraphicFramePr>
        <p:xfrm>
          <a:off x="741802" y="2852936"/>
          <a:ext cx="7650051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cuación" r:id="rId4" imgW="2209680" imgH="431640" progId="Equation.3">
                  <p:embed/>
                </p:oleObj>
              </mc:Choice>
              <mc:Fallback>
                <p:oleObj name="Ecuación" r:id="rId4" imgW="22096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802" y="2852936"/>
                        <a:ext cx="7650051" cy="1828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19256" cy="1584176"/>
          </a:xfrm>
        </p:spPr>
        <p:txBody>
          <a:bodyPr>
            <a:normAutofit/>
          </a:bodyPr>
          <a:lstStyle/>
          <a:p>
            <a:pPr algn="l"/>
            <a:r>
              <a:rPr lang="es-MX" sz="3600" b="1" dirty="0">
                <a:latin typeface="Arial" panose="020B0604020202020204" pitchFamily="34" charset="0"/>
                <a:cs typeface="Arial" panose="020B0604020202020204" pitchFamily="34" charset="0"/>
              </a:rPr>
              <a:t>Dada la función</a:t>
            </a:r>
            <a:r>
              <a:rPr lang="es-MX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    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es-MX" b="1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es-MX" b="1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es-MX" sz="36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Entonces:     </a:t>
            </a:r>
            <a:endParaRPr lang="es-MX" sz="3600" dirty="0"/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0078835"/>
              </p:ext>
            </p:extLst>
          </p:nvPr>
        </p:nvGraphicFramePr>
        <p:xfrm>
          <a:off x="4644008" y="1340768"/>
          <a:ext cx="3484993" cy="968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cuación" r:id="rId4" imgW="634680" imgH="203040" progId="Equation.3">
                  <p:embed/>
                </p:oleObj>
              </mc:Choice>
              <mc:Fallback>
                <p:oleObj name="Ecuación" r:id="rId4" imgW="6346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1340768"/>
                        <a:ext cx="3484993" cy="9682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1949323"/>
              </p:ext>
            </p:extLst>
          </p:nvPr>
        </p:nvGraphicFramePr>
        <p:xfrm>
          <a:off x="1403648" y="4089637"/>
          <a:ext cx="6580187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cuación" r:id="rId6" imgW="1739880" imgH="203040" progId="Equation.3">
                  <p:embed/>
                </p:oleObj>
              </mc:Choice>
              <mc:Fallback>
                <p:oleObj name="Ecuación" r:id="rId6" imgW="17398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4089637"/>
                        <a:ext cx="6580187" cy="893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9960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3"/>
            <a:ext cx="8219256" cy="2151113"/>
          </a:xfrm>
        </p:spPr>
        <p:txBody>
          <a:bodyPr>
            <a:normAutofit fontScale="90000"/>
          </a:bodyPr>
          <a:lstStyle/>
          <a:p>
            <a:pPr algn="l"/>
            <a:r>
              <a:rPr lang="es-MX" sz="40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 lo que</a:t>
            </a:r>
            <a:r>
              <a:rPr lang="es-MX" sz="40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br>
              <a:rPr lang="es-MX" sz="40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MX" sz="36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MX" sz="36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MX" sz="36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MX" sz="36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05720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es-MX" sz="3600" b="1" dirty="0">
                <a:latin typeface="Arial" panose="020B0604020202020204" pitchFamily="34" charset="0"/>
                <a:cs typeface="Arial" panose="020B0604020202020204" pitchFamily="34" charset="0"/>
              </a:rPr>
              <a:t>Desarrollando el numerador:</a:t>
            </a: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5529889"/>
              </p:ext>
            </p:extLst>
          </p:nvPr>
        </p:nvGraphicFramePr>
        <p:xfrm>
          <a:off x="644909" y="1551883"/>
          <a:ext cx="7843838" cy="1338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cuación" r:id="rId4" imgW="2286000" imgH="431640" progId="Equation.3">
                  <p:embed/>
                </p:oleObj>
              </mc:Choice>
              <mc:Fallback>
                <p:oleObj name="Ecuación" r:id="rId4" imgW="22860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909" y="1551883"/>
                        <a:ext cx="7843838" cy="1338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6557057"/>
              </p:ext>
            </p:extLst>
          </p:nvPr>
        </p:nvGraphicFramePr>
        <p:xfrm>
          <a:off x="503073" y="4149080"/>
          <a:ext cx="8206395" cy="12036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cuación" r:id="rId6" imgW="2958840" imgH="431640" progId="Equation.3">
                  <p:embed/>
                </p:oleObj>
              </mc:Choice>
              <mc:Fallback>
                <p:oleObj name="Ecuación" r:id="rId6" imgW="29588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073" y="4149080"/>
                        <a:ext cx="8206395" cy="12036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35253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791072"/>
          </a:xfrm>
        </p:spPr>
        <p:txBody>
          <a:bodyPr>
            <a:normAutofit fontScale="90000"/>
          </a:bodyPr>
          <a:lstStyle/>
          <a:p>
            <a:pPr algn="l"/>
            <a:r>
              <a:rPr lang="es-MX" sz="4000" b="1" dirty="0">
                <a:latin typeface="Arial" panose="020B0604020202020204" pitchFamily="34" charset="0"/>
                <a:cs typeface="Arial" panose="020B0604020202020204" pitchFamily="34" charset="0"/>
              </a:rPr>
              <a:t>Simplificando:</a:t>
            </a:r>
            <a:br>
              <a:rPr lang="es-MX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b="1" dirty="0" smtClean="0"/>
              <a:t/>
            </a:r>
            <a:br>
              <a:rPr lang="es-MX" b="1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176972"/>
            <a:ext cx="8229600" cy="294919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2371647"/>
              </p:ext>
            </p:extLst>
          </p:nvPr>
        </p:nvGraphicFramePr>
        <p:xfrm>
          <a:off x="820348" y="1340768"/>
          <a:ext cx="7492960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cuación" r:id="rId4" imgW="2374560" imgH="431640" progId="Equation.3">
                  <p:embed/>
                </p:oleObj>
              </mc:Choice>
              <mc:Fallback>
                <p:oleObj name="Ecuación" r:id="rId4" imgW="23745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348" y="1340768"/>
                        <a:ext cx="7492960" cy="13681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9208201"/>
              </p:ext>
            </p:extLst>
          </p:nvPr>
        </p:nvGraphicFramePr>
        <p:xfrm>
          <a:off x="863171" y="3410574"/>
          <a:ext cx="7450137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cuación" r:id="rId6" imgW="2361960" imgH="431640" progId="Equation.3">
                  <p:embed/>
                </p:oleObj>
              </mc:Choice>
              <mc:Fallback>
                <p:oleObj name="Ecuación" r:id="rId6" imgW="23619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171" y="3410574"/>
                        <a:ext cx="7450137" cy="13684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5017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908720"/>
            <a:ext cx="8496944" cy="1440160"/>
          </a:xfrm>
        </p:spPr>
        <p:txBody>
          <a:bodyPr>
            <a:normAutofit fontScale="90000"/>
          </a:bodyPr>
          <a:lstStyle/>
          <a:p>
            <a:pPr algn="l"/>
            <a:r>
              <a:rPr lang="es-MX" b="1" dirty="0" smtClean="0"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es-MX" b="1" dirty="0" smtClean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es-MX" sz="40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Aplicando </a:t>
            </a:r>
            <a:r>
              <a:rPr lang="es-MX" sz="4000" b="1" dirty="0">
                <a:latin typeface="Arial" panose="020B0604020202020204" pitchFamily="34" charset="0"/>
                <a:ea typeface="Calibri" panose="020F0502020204030204" pitchFamily="34" charset="0"/>
              </a:rPr>
              <a:t>propiedades de los </a:t>
            </a:r>
            <a:r>
              <a:rPr lang="es-MX" sz="40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límites:</a:t>
            </a:r>
            <a:r>
              <a:rPr lang="es-MX" b="1" dirty="0"/>
              <a:t/>
            </a:r>
            <a:br>
              <a:rPr lang="es-MX" b="1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2366733"/>
              </p:ext>
            </p:extLst>
          </p:nvPr>
        </p:nvGraphicFramePr>
        <p:xfrm>
          <a:off x="716210" y="2331538"/>
          <a:ext cx="7711579" cy="1181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cuación" r:id="rId4" imgW="3200400" imgH="431640" progId="Equation.3">
                  <p:embed/>
                </p:oleObj>
              </mc:Choice>
              <mc:Fallback>
                <p:oleObj name="Ecuación" r:id="rId4" imgW="32004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10" y="2331538"/>
                        <a:ext cx="7711579" cy="11818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2937362"/>
              </p:ext>
            </p:extLst>
          </p:nvPr>
        </p:nvGraphicFramePr>
        <p:xfrm>
          <a:off x="326386" y="3932259"/>
          <a:ext cx="8570913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cuación" r:id="rId6" imgW="3949560" imgH="482400" progId="Equation.3">
                  <p:embed/>
                </p:oleObj>
              </mc:Choice>
              <mc:Fallback>
                <p:oleObj name="Ecuación" r:id="rId6" imgW="394956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86" y="3932259"/>
                        <a:ext cx="8570913" cy="1190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2811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92695"/>
            <a:ext cx="8219256" cy="2006873"/>
          </a:xfrm>
        </p:spPr>
        <p:txBody>
          <a:bodyPr>
            <a:normAutofit/>
          </a:bodyPr>
          <a:lstStyle/>
          <a:p>
            <a:pPr algn="l"/>
            <a:r>
              <a:rPr lang="es-MX" sz="4000" b="1" dirty="0">
                <a:latin typeface="Arial" panose="020B0604020202020204" pitchFamily="34" charset="0"/>
                <a:cs typeface="Arial" panose="020B0604020202020204" pitchFamily="34" charset="0"/>
              </a:rPr>
              <a:t>Como:</a:t>
            </a:r>
            <a:r>
              <a:rPr lang="es-MX" b="1" dirty="0"/>
              <a:t/>
            </a:r>
            <a:br>
              <a:rPr lang="es-MX" b="1" dirty="0"/>
            </a:br>
            <a:r>
              <a:rPr lang="es-MX" b="1" dirty="0" smtClean="0"/>
              <a:t>                   </a:t>
            </a:r>
            <a:r>
              <a:rPr lang="es-MX" b="1" dirty="0" smtClean="0"/>
              <a:t>;                    </a:t>
            </a:r>
            <a:r>
              <a:rPr lang="es-MX" b="1" dirty="0" smtClean="0"/>
              <a:t>;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212975"/>
            <a:ext cx="8229600" cy="291318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es-MX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Sustituyendo </a:t>
            </a:r>
            <a:r>
              <a:rPr lang="es-MX" sz="3600" b="1" dirty="0">
                <a:latin typeface="Arial" panose="020B0604020202020204" pitchFamily="34" charset="0"/>
                <a:cs typeface="Arial" panose="020B0604020202020204" pitchFamily="34" charset="0"/>
              </a:rPr>
              <a:t>los valores se tiene:</a:t>
            </a: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0990642"/>
              </p:ext>
            </p:extLst>
          </p:nvPr>
        </p:nvGraphicFramePr>
        <p:xfrm>
          <a:off x="435584" y="1587159"/>
          <a:ext cx="2480231" cy="11801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cuación" r:id="rId4" imgW="837836" imgH="393529" progId="Equation.3">
                  <p:embed/>
                </p:oleObj>
              </mc:Choice>
              <mc:Fallback>
                <p:oleObj name="Ecuación" r:id="rId4" imgW="837836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84" y="1587159"/>
                        <a:ext cx="2480231" cy="118011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4183371"/>
              </p:ext>
            </p:extLst>
          </p:nvPr>
        </p:nvGraphicFramePr>
        <p:xfrm>
          <a:off x="3190590" y="1528385"/>
          <a:ext cx="2461530" cy="12102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cuación" r:id="rId6" imgW="812447" imgH="393529" progId="Equation.3">
                  <p:embed/>
                </p:oleObj>
              </mc:Choice>
              <mc:Fallback>
                <p:oleObj name="Ecuación" r:id="rId6" imgW="81244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590" y="1528385"/>
                        <a:ext cx="2461530" cy="12102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2067690"/>
              </p:ext>
            </p:extLst>
          </p:nvPr>
        </p:nvGraphicFramePr>
        <p:xfrm>
          <a:off x="5926895" y="1649248"/>
          <a:ext cx="2518116" cy="10268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cuación" r:id="rId8" imgW="698500" imgH="279400" progId="Equation.3">
                  <p:embed/>
                </p:oleObj>
              </mc:Choice>
              <mc:Fallback>
                <p:oleObj name="Ecuación" r:id="rId8" imgW="6985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6895" y="1649248"/>
                        <a:ext cx="2518116" cy="10268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427827"/>
              </p:ext>
            </p:extLst>
          </p:nvPr>
        </p:nvGraphicFramePr>
        <p:xfrm>
          <a:off x="446856" y="4005064"/>
          <a:ext cx="8229600" cy="1584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cuación" r:id="rId10" imgW="1739880" imgH="393480" progId="Equation.3">
                  <p:embed/>
                </p:oleObj>
              </mc:Choice>
              <mc:Fallback>
                <p:oleObj name="Ecuación" r:id="rId10" imgW="1739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856" y="4005064"/>
                        <a:ext cx="8229600" cy="15841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22251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137</Words>
  <Application>Microsoft Office PowerPoint</Application>
  <PresentationFormat>Presentación en pantalla (4:3)</PresentationFormat>
  <Paragraphs>103</Paragraphs>
  <Slides>11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Tema de Office</vt:lpstr>
      <vt:lpstr>Ecuación</vt:lpstr>
      <vt:lpstr>Presentación de PowerPoint</vt:lpstr>
      <vt:lpstr>Tema: Fórmula de la derivada del producto de funciones </vt:lpstr>
      <vt:lpstr>DEMOSTRACIÓN DE LA FÓRMULA DE LA DERIVADA DEL PRODUCTO DE FUNCIONES.</vt:lpstr>
      <vt:lpstr>DEFINICIÓN DE LA DERIVADA:</vt:lpstr>
      <vt:lpstr>Dada la función:     </vt:lpstr>
      <vt:lpstr>Por lo que:   </vt:lpstr>
      <vt:lpstr>Simplificando:  </vt:lpstr>
      <vt:lpstr> Aplicando propiedades de los límites: </vt:lpstr>
      <vt:lpstr>Como:                    ;                    ;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Antonio 2014</cp:lastModifiedBy>
  <cp:revision>13</cp:revision>
  <dcterms:created xsi:type="dcterms:W3CDTF">2014-07-09T15:06:15Z</dcterms:created>
  <dcterms:modified xsi:type="dcterms:W3CDTF">2015-09-03T01:15:34Z</dcterms:modified>
</cp:coreProperties>
</file>